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0" r:id="rId4"/>
    <p:sldId id="261" r:id="rId5"/>
    <p:sldId id="258" r:id="rId6"/>
    <p:sldId id="262" r:id="rId7"/>
    <p:sldId id="259" r:id="rId8"/>
    <p:sldId id="260" r:id="rId9"/>
    <p:sldId id="264" r:id="rId10"/>
    <p:sldId id="263" r:id="rId11"/>
    <p:sldId id="267" r:id="rId12"/>
    <p:sldId id="268" r:id="rId13"/>
    <p:sldId id="269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54" autoAdjust="0"/>
  </p:normalViewPr>
  <p:slideViewPr>
    <p:cSldViewPr>
      <p:cViewPr varScale="1">
        <p:scale>
          <a:sx n="59" d="100"/>
          <a:sy n="59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AC985-A983-4C54-88BA-0D68C6DAC4A2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48D6D-359A-4413-AED4-54A4F5A25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Organisms need energy for growth,</a:t>
            </a:r>
            <a:r>
              <a:rPr lang="en-US" baseline="0" dirty="0" smtClean="0"/>
              <a:t> reproduction, and metabolic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organism can create energy-producers obtain it from other sources.   This can happen in shallow water by algae/phytoplankton or in deeper water by chemosynthetic bacteria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8D6D-359A-4413-AED4-54A4F5A25F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224FBB-4246-4288-A0A7-786EE4B480FF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20FEAB-5AE2-44B8-ABBA-25C4A40DFD5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JSfezoPjUk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828800"/>
          </a:xfrm>
        </p:spPr>
        <p:txBody>
          <a:bodyPr/>
          <a:lstStyle/>
          <a:p>
            <a:r>
              <a:rPr lang="en-US" dirty="0" err="1" smtClean="0"/>
              <a:t>Energetics</a:t>
            </a:r>
            <a:r>
              <a:rPr lang="en-US" dirty="0" smtClean="0"/>
              <a:t> of Marine Ecosystems Part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pic>
        <p:nvPicPr>
          <p:cNvPr id="17410" name="Picture 2" descr="http://blog.tutorvista.com/wp-content/uploads/2011/08/5-dc.jpg"/>
          <p:cNvPicPr>
            <a:picLocks noChangeAspect="1" noChangeArrowheads="1"/>
          </p:cNvPicPr>
          <p:nvPr/>
        </p:nvPicPr>
        <p:blipFill>
          <a:blip r:embed="rId2" cstate="print"/>
          <a:srcRect l="1695" t="2186" r="1695" b="1639"/>
          <a:stretch>
            <a:fillRect/>
          </a:stretch>
        </p:blipFill>
        <p:spPr bwMode="auto">
          <a:xfrm>
            <a:off x="1375063" y="2743200"/>
            <a:ext cx="533053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Chemosynthesis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4495800" cy="4922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captures the </a:t>
            </a:r>
            <a:r>
              <a:rPr lang="en-US" i="1" dirty="0" smtClean="0"/>
              <a:t>chemical energy</a:t>
            </a:r>
            <a:r>
              <a:rPr lang="en-US" dirty="0" smtClean="0"/>
              <a:t> </a:t>
            </a:r>
            <a:r>
              <a:rPr lang="en-US" i="1" dirty="0" smtClean="0"/>
              <a:t>of dissolved minerals</a:t>
            </a:r>
          </a:p>
          <a:p>
            <a:pPr lvl="1"/>
            <a:r>
              <a:rPr lang="en-US" dirty="0" smtClean="0"/>
              <a:t>chemosynthetic bacteria at hydrothermal vents make energy available to the food chain in the deep sea</a:t>
            </a:r>
          </a:p>
          <a:p>
            <a:r>
              <a:rPr lang="en-US" dirty="0" smtClean="0"/>
              <a:t>Only some species of bacteria derive energy from the oxidation of inorganic substances (like hydrogen sulfide), and use this energy to synthesize organic compounds</a:t>
            </a:r>
            <a:endParaRPr lang="en-US" dirty="0"/>
          </a:p>
        </p:txBody>
      </p:sp>
      <p:pic>
        <p:nvPicPr>
          <p:cNvPr id="21506" name="Picture 2" descr="http://www.teara.govt.nz/files/di8960en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828800"/>
            <a:ext cx="4762500" cy="439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Hydrothermal 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Fluid emerging from hydrothermal vents is rich in hydrogen sulfide and other gases.</a:t>
            </a:r>
          </a:p>
          <a:p>
            <a:pPr lvl="1"/>
            <a:r>
              <a:rPr lang="en-US" dirty="0" smtClean="0"/>
              <a:t> Chemosynthetic bacteria oxidize H</a:t>
            </a:r>
            <a:r>
              <a:rPr lang="en-US" baseline="-25000" dirty="0" smtClean="0"/>
              <a:t>2</a:t>
            </a:r>
            <a:r>
              <a:rPr lang="en-US" dirty="0" smtClean="0"/>
              <a:t>S and fix CO</a:t>
            </a:r>
            <a:r>
              <a:rPr lang="en-US" baseline="-25000" dirty="0" smtClean="0"/>
              <a:t>2</a:t>
            </a:r>
            <a:r>
              <a:rPr lang="en-US" dirty="0" smtClean="0"/>
              <a:t> to form organic substances</a:t>
            </a:r>
          </a:p>
          <a:p>
            <a:pPr lvl="2"/>
            <a:r>
              <a:rPr lang="en-US" dirty="0" smtClean="0"/>
              <a:t>Provide food source for animals in the hydrothermal vent ecosystem</a:t>
            </a:r>
          </a:p>
          <a:p>
            <a:pPr lvl="3"/>
            <a:r>
              <a:rPr lang="en-US" dirty="0" smtClean="0"/>
              <a:t>Example: tube worm, giant clams</a:t>
            </a:r>
            <a:endParaRPr lang="en-US" dirty="0"/>
          </a:p>
        </p:txBody>
      </p:sp>
      <p:pic>
        <p:nvPicPr>
          <p:cNvPr id="23554" name="Picture 2" descr="http://www.ceoe.udel.edu/deepsea/level-2/chemistry/magnifi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2667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Riftia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Symbiotic relationship with chemosynthetic bacteria</a:t>
            </a:r>
          </a:p>
          <a:p>
            <a:pPr lvl="1"/>
            <a:r>
              <a:rPr lang="en-US" dirty="0" smtClean="0"/>
              <a:t>Provide nutrients TO </a:t>
            </a:r>
            <a:r>
              <a:rPr lang="en-US" i="1" dirty="0" err="1" smtClean="0"/>
              <a:t>Riftia</a:t>
            </a:r>
            <a:endParaRPr lang="en-US" i="1" dirty="0"/>
          </a:p>
        </p:txBody>
      </p:sp>
      <p:pic>
        <p:nvPicPr>
          <p:cNvPr id="22530" name="Picture 2" descr="File:Gollner Riftia pachyptil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529" y="1828800"/>
            <a:ext cx="4860471" cy="397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Chemo </a:t>
            </a:r>
            <a:r>
              <a:rPr lang="en-US" dirty="0" err="1" smtClean="0"/>
              <a:t>vs</a:t>
            </a:r>
            <a:r>
              <a:rPr lang="en-US" dirty="0" smtClean="0"/>
              <a:t> Photo</a:t>
            </a:r>
            <a:endParaRPr lang="en-US" dirty="0"/>
          </a:p>
        </p:txBody>
      </p:sp>
      <p:pic>
        <p:nvPicPr>
          <p:cNvPr id="26630" name="Picture 6" descr="http://www.polarhusky.com/media/cms/oceans/chemosynthesis432x3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Productivity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 i="1" u="sng" dirty="0" smtClean="0"/>
              <a:t>The rate of accumulation/production of biomass/energy</a:t>
            </a:r>
          </a:p>
          <a:p>
            <a:pPr lvl="1"/>
            <a:r>
              <a:rPr lang="en-US" dirty="0" smtClean="0"/>
              <a:t>Biomass = the mass of living biological organisms in an ecosystem at a given time</a:t>
            </a:r>
          </a:p>
          <a:p>
            <a:r>
              <a:rPr lang="en-US" i="1" dirty="0" smtClean="0"/>
              <a:t>Measured in terms of energy capture (mass of carbon incorporated) </a:t>
            </a:r>
            <a:r>
              <a:rPr lang="en-US" i="1" u="sng" dirty="0" smtClean="0"/>
              <a:t>per unit area </a:t>
            </a:r>
            <a:r>
              <a:rPr lang="en-US" i="1" dirty="0" smtClean="0"/>
              <a:t>(or per unit volume in aquatic ecosystems) </a:t>
            </a:r>
            <a:r>
              <a:rPr lang="en-US" i="1" u="sng" dirty="0" smtClean="0"/>
              <a:t>per year</a:t>
            </a:r>
            <a:r>
              <a:rPr lang="en-US" i="1" dirty="0" smtClean="0"/>
              <a:t>(unit time)</a:t>
            </a:r>
          </a:p>
          <a:p>
            <a:r>
              <a:rPr lang="en-US" dirty="0" smtClean="0"/>
              <a:t>Almost all ecosystems = green plants are primary producers</a:t>
            </a:r>
          </a:p>
          <a:p>
            <a:r>
              <a:rPr lang="en-US" dirty="0" smtClean="0"/>
              <a:t>Consumers depend directly or indirectly on the energy captured by primary producers</a:t>
            </a:r>
          </a:p>
          <a:p>
            <a:r>
              <a:rPr lang="en-US" dirty="0" smtClean="0"/>
              <a:t>Productivity of an ecosystem affects </a:t>
            </a:r>
            <a:r>
              <a:rPr lang="en-US" u="sng" dirty="0" smtClean="0"/>
              <a:t>all</a:t>
            </a:r>
            <a:r>
              <a:rPr lang="en-US" dirty="0" smtClean="0"/>
              <a:t> </a:t>
            </a:r>
            <a:r>
              <a:rPr lang="en-US" dirty="0" err="1" smtClean="0"/>
              <a:t>trophic</a:t>
            </a:r>
            <a:r>
              <a:rPr lang="en-US" dirty="0" smtClean="0"/>
              <a:t>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conditions are favorable for photosynthesis, the productivity of the ecosystem tends to be relatively high</a:t>
            </a:r>
          </a:p>
          <a:p>
            <a:r>
              <a:rPr lang="en-US" dirty="0" smtClean="0"/>
              <a:t>Example: tropical rain forests, algal beds and reefs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Photosynthesis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capturing sunlight</a:t>
            </a:r>
          </a:p>
          <a:p>
            <a:pPr lvl="1"/>
            <a:r>
              <a:rPr lang="en-US" i="1" dirty="0" smtClean="0"/>
              <a:t>Makes energy available to the food chain</a:t>
            </a:r>
          </a:p>
          <a:p>
            <a:pPr lvl="1"/>
            <a:r>
              <a:rPr lang="en-US" dirty="0" smtClean="0"/>
              <a:t>Source of energy for </a:t>
            </a:r>
            <a:r>
              <a:rPr lang="en-US" u="sng" dirty="0" smtClean="0"/>
              <a:t>nearly</a:t>
            </a:r>
            <a:r>
              <a:rPr lang="en-US" dirty="0" smtClean="0"/>
              <a:t> all life on Earth</a:t>
            </a:r>
          </a:p>
          <a:p>
            <a:r>
              <a:rPr lang="en-US" i="1" dirty="0" smtClean="0"/>
              <a:t>Green plants</a:t>
            </a:r>
            <a:r>
              <a:rPr lang="en-US" dirty="0" smtClean="0"/>
              <a:t>, including phytoplankton in aquatic food chains, </a:t>
            </a:r>
            <a:r>
              <a:rPr lang="en-US" i="1" dirty="0" smtClean="0"/>
              <a:t>capture light energy</a:t>
            </a:r>
            <a:r>
              <a:rPr lang="en-US" dirty="0" smtClean="0"/>
              <a:t> and use this to synthesize organic substances, including carbohydrates </a:t>
            </a:r>
          </a:p>
          <a:p>
            <a:pPr lvl="1"/>
            <a:r>
              <a:rPr lang="en-US" i="1" dirty="0" smtClean="0"/>
              <a:t>Converts light energy to chemical energy</a:t>
            </a:r>
            <a:endParaRPr lang="en-US" i="1" dirty="0"/>
          </a:p>
        </p:txBody>
      </p:sp>
      <p:pic>
        <p:nvPicPr>
          <p:cNvPr id="4098" name="Picture 2" descr="File:Photosynthesis equatio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8470782" cy="1219200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9/99/Phytoplankton_-_the_foundation_of_the_oceanic_food_chain.jpg/220px-Phytoplankton_-_the_foundation_of_the_oceanic_food_ch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09600"/>
            <a:ext cx="2743200" cy="1845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6096000"/>
            <a:ext cx="117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glucose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Phyto</a:t>
            </a:r>
            <a:r>
              <a:rPr lang="en-US" dirty="0" smtClean="0"/>
              <a:t> and Zoo Plankton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434840"/>
          </a:xfrm>
        </p:spPr>
        <p:txBody>
          <a:bodyPr/>
          <a:lstStyle/>
          <a:p>
            <a:r>
              <a:rPr lang="en-US" dirty="0" smtClean="0"/>
              <a:t>Greek</a:t>
            </a:r>
          </a:p>
          <a:p>
            <a:r>
              <a:rPr lang="en-US" dirty="0" err="1" smtClean="0"/>
              <a:t>Phyto</a:t>
            </a:r>
            <a:r>
              <a:rPr lang="en-US" dirty="0" smtClean="0"/>
              <a:t> = plant</a:t>
            </a:r>
          </a:p>
          <a:p>
            <a:r>
              <a:rPr lang="en-US" dirty="0" smtClean="0"/>
              <a:t>Zoo = animal</a:t>
            </a:r>
          </a:p>
          <a:p>
            <a:r>
              <a:rPr lang="en-US" dirty="0" err="1" smtClean="0"/>
              <a:t>Planktos</a:t>
            </a:r>
            <a:r>
              <a:rPr lang="en-US" dirty="0" smtClean="0"/>
              <a:t> = drifter; wanderer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434840"/>
          </a:xfrm>
        </p:spPr>
        <p:txBody>
          <a:bodyPr/>
          <a:lstStyle/>
          <a:p>
            <a:r>
              <a:rPr lang="en-US" dirty="0" err="1" smtClean="0"/>
              <a:t>Phyto</a:t>
            </a:r>
            <a:r>
              <a:rPr lang="en-US" dirty="0" smtClean="0"/>
              <a:t> – </a:t>
            </a:r>
            <a:r>
              <a:rPr lang="en-US" dirty="0" err="1" smtClean="0"/>
              <a:t>autotrophs</a:t>
            </a:r>
            <a:endParaRPr lang="en-US" dirty="0" smtClean="0"/>
          </a:p>
          <a:p>
            <a:r>
              <a:rPr lang="en-US" dirty="0" smtClean="0"/>
              <a:t>Zoo – </a:t>
            </a:r>
            <a:r>
              <a:rPr lang="en-US" dirty="0" err="1" smtClean="0"/>
              <a:t>heterotrophs</a:t>
            </a:r>
            <a:r>
              <a:rPr lang="en-US" dirty="0" smtClean="0"/>
              <a:t> – cannot produce own energy</a:t>
            </a:r>
          </a:p>
          <a:p>
            <a:pPr lvl="1"/>
            <a:r>
              <a:rPr lang="en-US" dirty="0" smtClean="0"/>
              <a:t>Cnidarians – jellyfish</a:t>
            </a:r>
          </a:p>
          <a:p>
            <a:pPr lvl="1"/>
            <a:r>
              <a:rPr lang="en-US" dirty="0" smtClean="0"/>
              <a:t>Crustaceans - krill</a:t>
            </a:r>
            <a:endParaRPr lang="en-US" dirty="0"/>
          </a:p>
        </p:txBody>
      </p:sp>
      <p:pic>
        <p:nvPicPr>
          <p:cNvPr id="27650" name="Picture 2" descr="http://www.purehealingfoods.com/images/phytoplankton/phytoplanktonNew.jpg"/>
          <p:cNvPicPr>
            <a:picLocks noChangeAspect="1" noChangeArrowheads="1"/>
          </p:cNvPicPr>
          <p:nvPr/>
        </p:nvPicPr>
        <p:blipFill>
          <a:blip r:embed="rId2" cstate="print"/>
          <a:srcRect l="4571" t="6250" r="4000" b="12500"/>
          <a:stretch>
            <a:fillRect/>
          </a:stretch>
        </p:blipFill>
        <p:spPr bwMode="auto">
          <a:xfrm>
            <a:off x="164123" y="4191000"/>
            <a:ext cx="4103077" cy="2667000"/>
          </a:xfrm>
          <a:prstGeom prst="rect">
            <a:avLst/>
          </a:prstGeom>
          <a:noFill/>
        </p:spPr>
      </p:pic>
      <p:pic>
        <p:nvPicPr>
          <p:cNvPr id="27652" name="Picture 4" descr="File:Meganyctiphanes norvegic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91000"/>
            <a:ext cx="4668708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pigment found in algae and plants that allows them to absorb energy from light</a:t>
            </a:r>
          </a:p>
          <a:p>
            <a:r>
              <a:rPr lang="en-US" dirty="0" smtClean="0"/>
              <a:t>Greek</a:t>
            </a:r>
          </a:p>
          <a:p>
            <a:pPr lvl="1"/>
            <a:r>
              <a:rPr lang="en-US" dirty="0" err="1" smtClean="0"/>
              <a:t>Chloros</a:t>
            </a:r>
            <a:r>
              <a:rPr lang="en-US" dirty="0" smtClean="0"/>
              <a:t> – green</a:t>
            </a:r>
          </a:p>
          <a:p>
            <a:pPr lvl="1"/>
            <a:r>
              <a:rPr lang="en-US" dirty="0" err="1" smtClean="0"/>
              <a:t>Phyllon</a:t>
            </a:r>
            <a:r>
              <a:rPr lang="en-US" dirty="0" smtClean="0"/>
              <a:t> – leaf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Secchi</a:t>
            </a:r>
            <a:r>
              <a:rPr lang="en-US" dirty="0" smtClean="0"/>
              <a:t>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05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Used to measure light penetration</a:t>
            </a:r>
          </a:p>
          <a:p>
            <a:r>
              <a:rPr lang="en-US" dirty="0" smtClean="0"/>
              <a:t>Black and white disc</a:t>
            </a:r>
          </a:p>
        </p:txBody>
      </p:sp>
      <p:pic>
        <p:nvPicPr>
          <p:cNvPr id="3074" name="Picture 2" descr="http://www.miseagrant.umich.edu/flow/images/secchi_disk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25" y="1981200"/>
            <a:ext cx="54768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Secchi</a:t>
            </a:r>
            <a:r>
              <a:rPr lang="en-US" dirty="0" smtClean="0"/>
              <a:t>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Disc is lowered into water until no longer visible – depth recorded</a:t>
            </a:r>
          </a:p>
          <a:p>
            <a:pPr lvl="1"/>
            <a:r>
              <a:rPr lang="en-US" dirty="0" smtClean="0"/>
              <a:t>Then slowly raised until seen again – depth recorded</a:t>
            </a:r>
          </a:p>
          <a:p>
            <a:pPr lvl="1"/>
            <a:r>
              <a:rPr lang="en-US" dirty="0" smtClean="0"/>
              <a:t>Mean of these two depths = transparency of water</a:t>
            </a:r>
          </a:p>
          <a:p>
            <a:endParaRPr lang="en-US" dirty="0"/>
          </a:p>
        </p:txBody>
      </p:sp>
      <p:pic>
        <p:nvPicPr>
          <p:cNvPr id="18434" name="Picture 2" descr="http://www2.dnr.cornell.edu/ext/fish/Pond/Images/sec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52850"/>
            <a:ext cx="4552950" cy="3105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196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Turbidity = clarity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Review: Marine Food Web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895882" cy="40386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4038600" cy="4876800"/>
          </a:xfrm>
        </p:spPr>
        <p:txBody>
          <a:bodyPr>
            <a:normAutofit/>
          </a:bodyPr>
          <a:lstStyle/>
          <a:p>
            <a:pPr marL="571500" indent="-571500">
              <a:buAutoNum type="romanLcParenBoth"/>
            </a:pPr>
            <a:r>
              <a:rPr lang="en-US" dirty="0" smtClean="0"/>
              <a:t>What is the primary source of energy for this food web?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From the food web, write a complete food chain that has the least number of </a:t>
            </a:r>
            <a:r>
              <a:rPr lang="en-US" dirty="0" err="1" smtClean="0"/>
              <a:t>trophic</a:t>
            </a:r>
            <a:r>
              <a:rPr lang="en-US" dirty="0" smtClean="0"/>
              <a:t> levels.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Explain what the arrows between each organism represent.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Sun/light; [1]</a:t>
            </a:r>
          </a:p>
          <a:p>
            <a:r>
              <a:rPr lang="en-US" dirty="0" smtClean="0"/>
              <a:t>(ii) phytoplankton – krill – </a:t>
            </a:r>
            <a:r>
              <a:rPr lang="en-US" dirty="0" err="1" smtClean="0"/>
              <a:t>minke</a:t>
            </a:r>
            <a:r>
              <a:rPr lang="en-US" dirty="0" smtClean="0"/>
              <a:t> whales/penguins - killer whales [1]</a:t>
            </a:r>
          </a:p>
          <a:p>
            <a:r>
              <a:rPr lang="en-US" dirty="0" smtClean="0"/>
              <a:t>(iii) transfer of energy from each </a:t>
            </a:r>
            <a:r>
              <a:rPr lang="en-US" dirty="0" err="1" smtClean="0"/>
              <a:t>trophic</a:t>
            </a:r>
            <a:r>
              <a:rPr lang="en-US" dirty="0" smtClean="0"/>
              <a:t> level;</a:t>
            </a:r>
          </a:p>
          <a:p>
            <a:r>
              <a:rPr lang="en-US" dirty="0" smtClean="0"/>
              <a:t>transfer of biomass from each trophic level; [2]</a:t>
            </a:r>
          </a:p>
          <a:p>
            <a:endParaRPr lang="en-US" dirty="0"/>
          </a:p>
          <a:p>
            <a:r>
              <a:rPr lang="en-US" dirty="0" smtClean="0"/>
              <a:t>Energy flow song—</a:t>
            </a:r>
            <a:r>
              <a:rPr lang="en-US" dirty="0" err="1" smtClean="0"/>
              <a:t>ParrMr</a:t>
            </a: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youtu.be/JSfezoPjUk4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Ocean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572000" cy="4785515"/>
          </a:xfrm>
        </p:spPr>
        <p:txBody>
          <a:bodyPr>
            <a:normAutofit/>
          </a:bodyPr>
          <a:lstStyle/>
          <a:p>
            <a:r>
              <a:rPr lang="en-US" dirty="0" smtClean="0"/>
              <a:t>Not much light penetrates deeper than 200m = 600 ft</a:t>
            </a:r>
          </a:p>
          <a:p>
            <a:r>
              <a:rPr lang="en-US" dirty="0" smtClean="0"/>
              <a:t>Photosynthesis not possible</a:t>
            </a:r>
          </a:p>
          <a:p>
            <a:r>
              <a:rPr lang="en-US" dirty="0" smtClean="0"/>
              <a:t>Producers (autotrophs = self feeders) here must find substances by other means</a:t>
            </a:r>
          </a:p>
        </p:txBody>
      </p:sp>
      <p:pic>
        <p:nvPicPr>
          <p:cNvPr id="20482" name="Picture 2" descr="File:Wfm pelagi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374"/>
            <a:ext cx="3429000" cy="668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541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Flow</vt:lpstr>
      <vt:lpstr>Energetics of Marine Ecosystems Part I</vt:lpstr>
      <vt:lpstr>Photosynthesis</vt:lpstr>
      <vt:lpstr>Phyto and Zoo Plankton</vt:lpstr>
      <vt:lpstr>Chlorophyll</vt:lpstr>
      <vt:lpstr>Secchi Disc</vt:lpstr>
      <vt:lpstr>Secchi Disc</vt:lpstr>
      <vt:lpstr>Review: Marine Food Web</vt:lpstr>
      <vt:lpstr>Answers</vt:lpstr>
      <vt:lpstr>Deep Ocean</vt:lpstr>
      <vt:lpstr>Chemosynthesis</vt:lpstr>
      <vt:lpstr>Hydrothermal Vents</vt:lpstr>
      <vt:lpstr>Riftia</vt:lpstr>
      <vt:lpstr>Comparison: Chemo vs Photo</vt:lpstr>
      <vt:lpstr>Productivity</vt:lpstr>
      <vt:lpstr>Productivity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Energetics of Marine Ecosystems Part I</dc:title>
  <dc:creator>Crispy</dc:creator>
  <cp:lastModifiedBy>Leo Jimenez</cp:lastModifiedBy>
  <cp:revision>23</cp:revision>
  <dcterms:created xsi:type="dcterms:W3CDTF">2012-12-07T02:52:24Z</dcterms:created>
  <dcterms:modified xsi:type="dcterms:W3CDTF">2015-11-13T05:13:00Z</dcterms:modified>
</cp:coreProperties>
</file>